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696" r:id="rId2"/>
  </p:sldMasterIdLst>
  <p:notesMasterIdLst>
    <p:notesMasterId r:id="rId24"/>
  </p:notesMasterIdLst>
  <p:sldIdLst>
    <p:sldId id="265" r:id="rId3"/>
    <p:sldId id="266" r:id="rId4"/>
    <p:sldId id="267" r:id="rId5"/>
    <p:sldId id="268" r:id="rId6"/>
    <p:sldId id="276" r:id="rId7"/>
    <p:sldId id="259" r:id="rId8"/>
    <p:sldId id="277" r:id="rId9"/>
    <p:sldId id="269" r:id="rId10"/>
    <p:sldId id="261" r:id="rId11"/>
    <p:sldId id="278" r:id="rId12"/>
    <p:sldId id="275" r:id="rId13"/>
    <p:sldId id="260" r:id="rId14"/>
    <p:sldId id="262" r:id="rId15"/>
    <p:sldId id="280" r:id="rId16"/>
    <p:sldId id="274" r:id="rId17"/>
    <p:sldId id="282" r:id="rId18"/>
    <p:sldId id="281" r:id="rId19"/>
    <p:sldId id="283" r:id="rId20"/>
    <p:sldId id="284" r:id="rId21"/>
    <p:sldId id="285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5" autoAdjust="0"/>
    <p:restoredTop sz="97366" autoAdjust="0"/>
  </p:normalViewPr>
  <p:slideViewPr>
    <p:cSldViewPr snapToGrid="0">
      <p:cViewPr varScale="1">
        <p:scale>
          <a:sx n="78" d="100"/>
          <a:sy n="78" d="100"/>
        </p:scale>
        <p:origin x="1546" y="72"/>
      </p:cViewPr>
      <p:guideLst/>
    </p:cSldViewPr>
  </p:slideViewPr>
  <p:outlineViewPr>
    <p:cViewPr>
      <p:scale>
        <a:sx n="33" d="100"/>
        <a:sy n="33" d="100"/>
      </p:scale>
      <p:origin x="0" y="-45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24.1.2025.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68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4034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list no need to elaborate in this stage!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020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Navedite samo svoju viziju projektne ideje...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10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872A-A391-E950-1C43-A7521F62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3CBF3-7E7F-44BF-8E30-3A4B3498B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4727C-8953-41C6-0E4F-0FFD125C7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Navedite samo svoju viziju projektne ideje...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A03C-6640-7612-EA6E-FFFECBC65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2408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1541283"/>
          </a:xfrm>
        </p:spPr>
        <p:txBody>
          <a:bodyPr lIns="252000" tIns="46800" rIns="252000" anchor="ctr">
            <a:normAutofit/>
          </a:bodyPr>
          <a:lstStyle>
            <a:lvl1pPr algn="ctr">
              <a:def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629310" y="543433"/>
            <a:ext cx="2495116" cy="246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6299200" y="1668720"/>
            <a:ext cx="3155393" cy="6434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17BDC-58CC-FADA-1B39-623F12755E0B}"/>
              </a:ext>
            </a:extLst>
          </p:cNvPr>
          <p:cNvSpPr txBox="1"/>
          <p:nvPr userDrawn="1"/>
        </p:nvSpPr>
        <p:spPr>
          <a:xfrm>
            <a:off x="2757249" y="3212658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 dirty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A7A9A7D-F6F6-0F08-90E6-4F20750E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292" y="5227023"/>
            <a:ext cx="777240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/>
          <a:lstStyle>
            <a:lvl1pPr marL="266700" indent="-266700">
              <a:defRPr>
                <a:solidFill>
                  <a:schemeClr val="tx1"/>
                </a:solidFill>
              </a:defRPr>
            </a:lvl1pPr>
            <a:lvl2pPr marL="48690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9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6" y="2393953"/>
            <a:ext cx="8272211" cy="2147467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6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2C86E-F1C7-46E0-95C6-696D16C6C694}" type="slidenum">
              <a:rPr lang="hr-HR" noProof="0" smtClean="0"/>
              <a:pPr>
                <a:defRPr/>
              </a:pPr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4303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99" y="972000"/>
            <a:ext cx="4680000" cy="540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030" y="972000"/>
            <a:ext cx="4259971" cy="5400000"/>
          </a:xfrm>
        </p:spPr>
        <p:txBody>
          <a:bodyPr>
            <a:normAutofit/>
          </a:bodyPr>
          <a:lstStyle>
            <a:lvl2pPr marL="396000" indent="-252000">
              <a:lnSpc>
                <a:spcPct val="100000"/>
              </a:lnSpc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3632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92000" y="-8857"/>
            <a:ext cx="792000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8" y="991413"/>
            <a:ext cx="4680000" cy="557784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8" y="1668252"/>
            <a:ext cx="4680000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31" y="991417"/>
            <a:ext cx="4212288" cy="553373"/>
          </a:xfrm>
        </p:spPr>
        <p:txBody>
          <a:bodyPr anchor="ctr">
            <a:noAutofit/>
          </a:bodyPr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marL="0" marR="0" lvl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663842"/>
            <a:ext cx="4212288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53283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614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sp>
        <p:nvSpPr>
          <p:cNvPr id="5" name="Blank">
            <a:extLst>
              <a:ext uri="{FF2B5EF4-FFF2-40B4-BE49-F238E27FC236}">
                <a16:creationId xmlns:a16="http://schemas.microsoft.com/office/drawing/2014/main" id="{B6B16F86-9808-4367-B20B-899AF3F2BA32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6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1008824"/>
            <a:ext cx="2273889" cy="1722419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698" y="1008824"/>
            <a:ext cx="4988243" cy="5294004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788">
                <a:solidFill>
                  <a:schemeClr val="tx2"/>
                </a:solidFill>
              </a:defRPr>
            </a:lvl6pPr>
            <a:lvl7pPr>
              <a:defRPr sz="788">
                <a:solidFill>
                  <a:schemeClr val="tx2"/>
                </a:solidFill>
              </a:defRPr>
            </a:lvl7pPr>
            <a:lvl8pPr>
              <a:defRPr sz="788">
                <a:solidFill>
                  <a:schemeClr val="tx2"/>
                </a:solidFill>
              </a:defRPr>
            </a:lvl8pPr>
            <a:lvl9pPr>
              <a:defRPr sz="788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94" y="2836656"/>
            <a:ext cx="2273889" cy="34661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257175" indent="0">
              <a:buNone/>
              <a:defRPr sz="619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5" y="6456919"/>
            <a:ext cx="2133599" cy="365125"/>
          </a:xfrm>
        </p:spPr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31" y="6452593"/>
            <a:ext cx="4836571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6" y="6456919"/>
            <a:ext cx="789383" cy="365125"/>
          </a:xfrm>
        </p:spPr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46854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7929" y="1042141"/>
            <a:ext cx="8468144" cy="3485610"/>
          </a:xfrm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5" y="5260127"/>
            <a:ext cx="8272213" cy="998148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951030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512484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043613" y="599725"/>
            <a:ext cx="2765487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53150" y="863600"/>
            <a:ext cx="234315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4" y="863600"/>
            <a:ext cx="5371219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79890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l="85000" t="93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B10-FBF8-4CBA-B026-F8DE91F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123825"/>
            <a:ext cx="8999537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6ABA-433E-479F-BD29-1C844B0A1F5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B4264813-3E43-478F-B65D-0BC0200A93E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16780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A3D-D87F-4AF2-BA78-EC513449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1643063"/>
            <a:ext cx="8964612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9B210-E8A1-4163-B353-9596A4987A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9388" y="2349500"/>
            <a:ext cx="4316412" cy="3959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5EE46-BB07-40D1-BA76-9A68CCF9096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2349500"/>
            <a:ext cx="4316413" cy="1903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3EFCE-9805-4C10-9F35-FE6B61EEEB7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405313"/>
            <a:ext cx="4316413" cy="1903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9D8B36-6841-48AB-ACDD-303377A5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4438" y="6453188"/>
            <a:ext cx="1773237" cy="319087"/>
          </a:xfrm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546225-D832-45D6-9D1F-C2C29801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19087"/>
          </a:xfrm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93AD3A-68A5-4246-9D01-4FF480F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450" y="6440488"/>
            <a:ext cx="2133600" cy="319087"/>
          </a:xfrm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035309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E4BB-D381-461E-98CE-EC214FB2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2250"/>
            <a:ext cx="8153400" cy="704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5E26-D24E-448B-A60D-AC4ADA325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295400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80C4-0743-475D-99BC-A08C21692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0" y="3832225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70783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33B67453-1C01-4A88-9B88-0395558C4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59563"/>
            <a:ext cx="9144000" cy="198437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B15CA-4405-4999-8824-E5B89AB2F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5734050"/>
            <a:ext cx="850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1800" b="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604BB0-89C9-40DD-B4C1-65ECA21B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38175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EEC9831C-2EE5-4AB4-811F-0FD7517A5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B57BD19-2365-4510-B140-A8BF46017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6115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9247816-F8A1-437D-8876-CE3B543F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6689725"/>
            <a:ext cx="50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3A00050-2AD2-4E24-A959-018DA26B4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376988"/>
            <a:ext cx="844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240486D-8BBC-4E5F-AE3E-87568EC3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6626225"/>
            <a:ext cx="606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487ECC7-754E-4F59-8E24-696A1ED399B9}" type="slidenum">
              <a:rPr lang="de-DE" altLang="sr-Latn-RS" sz="1000" b="0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de-DE" altLang="sr-Latn-RS" sz="1000" b="0" dirty="0">
              <a:solidFill>
                <a:schemeClr val="bg1"/>
              </a:solidFill>
            </a:endParaRPr>
          </a:p>
        </p:txBody>
      </p:sp>
      <p:pic>
        <p:nvPicPr>
          <p:cNvPr id="12" name="Picture 9" descr="MCAST">
            <a:extLst>
              <a:ext uri="{FF2B5EF4-FFF2-40B4-BE49-F238E27FC236}">
                <a16:creationId xmlns:a16="http://schemas.microsoft.com/office/drawing/2014/main" id="{5EBDEE4A-5D09-433E-904F-F1650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5738"/>
            <a:ext cx="14843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EE17B41-E6B1-4669-AD1B-D326DFF0B618}"/>
              </a:ext>
            </a:extLst>
          </p:cNvPr>
          <p:cNvSpPr txBox="1"/>
          <p:nvPr/>
        </p:nvSpPr>
        <p:spPr>
          <a:xfrm>
            <a:off x="0" y="6657975"/>
            <a:ext cx="9144000" cy="214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700" b="0" dirty="0">
                <a:ea typeface="Times New Roman"/>
                <a:cs typeface="Times New Roman"/>
              </a:rPr>
              <a:t>A Vocational Degree programme developed by MCAST and Fraunhofer IAO.</a:t>
            </a:r>
            <a:endParaRPr lang="de-DE" sz="700" b="0" dirty="0">
              <a:ea typeface="Times New Roman"/>
              <a:cs typeface="Times New Roman"/>
            </a:endParaRPr>
          </a:p>
        </p:txBody>
      </p:sp>
      <p:pic>
        <p:nvPicPr>
          <p:cNvPr id="14" name="Grafik 13" descr="C:\Dokumente und Einstellungen\sahin\Desktop\iao_85mm_p334.png">
            <a:extLst>
              <a:ext uri="{FF2B5EF4-FFF2-40B4-BE49-F238E27FC236}">
                <a16:creationId xmlns:a16="http://schemas.microsoft.com/office/drawing/2014/main" id="{118DF992-D6B3-42BA-B7AF-94ADD5D8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575"/>
            <a:ext cx="13843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Inhaltsplatzhalter 14"/>
          <p:cNvSpPr>
            <a:spLocks noGrp="1"/>
          </p:cNvSpPr>
          <p:nvPr>
            <p:ph sz="quarter" idx="10"/>
          </p:nvPr>
        </p:nvSpPr>
        <p:spPr>
          <a:xfrm>
            <a:off x="372122" y="1917577"/>
            <a:ext cx="8443404" cy="447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081" y="859963"/>
            <a:ext cx="8422689" cy="755773"/>
          </a:xfrm>
        </p:spPr>
        <p:txBody>
          <a:bodyPr anchor="b"/>
          <a:lstStyle>
            <a:lvl1pPr algn="ctr">
              <a:defRPr sz="2200" smtClean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0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0938" y="533400"/>
            <a:ext cx="7793037" cy="769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0" y="1676400"/>
            <a:ext cx="9144000" cy="445611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78ED30-4CA5-4F36-903B-BB1F88A7D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616777E-FC54-4224-94BE-684145743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2A5E6CE-E56A-416E-B8B3-DBFD0971A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4568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2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 dirty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lank">
            <a:extLst>
              <a:ext uri="{FF2B5EF4-FFF2-40B4-BE49-F238E27FC236}">
                <a16:creationId xmlns:a16="http://schemas.microsoft.com/office/drawing/2014/main" id="{DF900481-7CD7-44CE-90E6-3583037D52D9}"/>
              </a:ext>
            </a:extLst>
          </p:cNvPr>
          <p:cNvSpPr/>
          <p:nvPr/>
        </p:nvSpPr>
        <p:spPr bwMode="auto">
          <a:xfrm>
            <a:off x="13527" y="-4384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3"/>
          </a:xfrm>
          <a:effectLst/>
        </p:spPr>
        <p:txBody>
          <a:bodyPr anchor="b" anchorCtr="1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49" y="5227023"/>
            <a:ext cx="824516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1" name="UNI_Logo">
            <a:extLst>
              <a:ext uri="{FF2B5EF4-FFF2-40B4-BE49-F238E27FC236}">
                <a16:creationId xmlns:a16="http://schemas.microsoft.com/office/drawing/2014/main" id="{B60ABF21-F805-4F5C-9378-DA9D7D2C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606" t="17629" r="15252" b="19248"/>
          <a:stretch/>
        </p:blipFill>
        <p:spPr>
          <a:xfrm>
            <a:off x="6770836" y="262594"/>
            <a:ext cx="727345" cy="720000"/>
          </a:xfrm>
          <a:prstGeom prst="rect">
            <a:avLst/>
          </a:prstGeom>
        </p:spPr>
      </p:pic>
      <p:pic>
        <p:nvPicPr>
          <p:cNvPr id="12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EC1CAE0A-3E29-4F8A-A85F-FFEEA3908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9000"/>
          </a:blip>
          <a:srcRect l="13474" t="23715" r="15700" b="21450"/>
          <a:stretch/>
        </p:blipFill>
        <p:spPr>
          <a:xfrm>
            <a:off x="7629063" y="345375"/>
            <a:ext cx="1188000" cy="582400"/>
          </a:xfrm>
          <a:prstGeom prst="rect">
            <a:avLst/>
          </a:prstGeom>
        </p:spPr>
      </p:pic>
      <p:sp>
        <p:nvSpPr>
          <p:cNvPr id="13" name="Course">
            <a:extLst>
              <a:ext uri="{FF2B5EF4-FFF2-40B4-BE49-F238E27FC236}">
                <a16:creationId xmlns:a16="http://schemas.microsoft.com/office/drawing/2014/main" id="{606EE227-E1A4-48CD-8072-A5BFFE497034}"/>
              </a:ext>
            </a:extLst>
          </p:cNvPr>
          <p:cNvSpPr txBox="1"/>
          <p:nvPr/>
        </p:nvSpPr>
        <p:spPr>
          <a:xfrm>
            <a:off x="6309966" y="2336793"/>
            <a:ext cx="2398143" cy="561474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  <a:endParaRPr lang="en-US" sz="12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5D7BB-0877-4A5C-8FF5-FD8D403D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70" y="0"/>
            <a:ext cx="3204212" cy="277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074D2-401D-5430-6887-B383F93FE29E}"/>
              </a:ext>
            </a:extLst>
          </p:cNvPr>
          <p:cNvSpPr txBox="1"/>
          <p:nvPr userDrawn="1"/>
        </p:nvSpPr>
        <p:spPr>
          <a:xfrm>
            <a:off x="2757249" y="3266875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 dirty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</p:spTree>
    <p:extLst>
      <p:ext uri="{BB962C8B-B14F-4D97-AF65-F5344CB8AC3E}">
        <p14:creationId xmlns:p14="http://schemas.microsoft.com/office/powerpoint/2010/main" val="2051183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972000"/>
            <a:ext cx="9000000" cy="54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34" y="6501038"/>
            <a:ext cx="94064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803" y="6501039"/>
            <a:ext cx="675965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260" y="6501038"/>
            <a:ext cx="475056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9CEFA33-B437-4AA3-8275-93D2FF819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999" y="887249"/>
            <a:ext cx="9000000" cy="45719"/>
          </a:xfrm>
          <a:prstGeom prst="rect">
            <a:avLst/>
          </a:prstGeom>
          <a:gradFill rotWithShape="0"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73C7DFB0-5E2B-4809-9C0B-ED751F995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" y="6816222"/>
            <a:ext cx="9143999" cy="36000"/>
          </a:xfrm>
          <a:prstGeom prst="rect">
            <a:avLst/>
          </a:prstGeom>
          <a:gradFill rotWithShape="0">
            <a:gsLst>
              <a:gs pos="300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4C7E3-BB36-4260-BA39-D064CCA029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94" y="171448"/>
            <a:ext cx="697230" cy="548640"/>
          </a:xfrm>
          <a:prstGeom prst="rect">
            <a:avLst/>
          </a:prstGeom>
        </p:spPr>
      </p:pic>
      <p:pic>
        <p:nvPicPr>
          <p:cNvPr id="24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75090067-1575-4BA5-A613-FCA8F5BA830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79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3474" t="23715" r="15700" b="21450"/>
          <a:stretch/>
        </p:blipFill>
        <p:spPr>
          <a:xfrm>
            <a:off x="8469403" y="296918"/>
            <a:ext cx="634769" cy="3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ctr" defTabSz="257175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2000" indent="-252000" algn="l" defTabSz="257175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96000" indent="-252000" algn="l" defTabSz="257175" rtl="0" eaLnBrk="1" latinLnBrk="0" hangingPunct="1">
        <a:spcBef>
          <a:spcPts val="4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6250" indent="-15187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986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11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87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6pPr>
      <a:lvl7pPr marL="12375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7pPr>
      <a:lvl8pPr marL="14062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8pPr>
      <a:lvl9pPr marL="15750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rmarkodeployc46f4289b2cf.herokuapp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4000" noProof="0" dirty="0"/>
              <a:t>VIRTUALNI ORMAR - ORMARKO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9DD34-BFD2-8305-42BF-AA42E093F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328" y="5227023"/>
            <a:ext cx="7772400" cy="590321"/>
          </a:xfrm>
        </p:spPr>
        <p:txBody>
          <a:bodyPr>
            <a:normAutofit lnSpcReduction="10000"/>
          </a:bodyPr>
          <a:lstStyle/>
          <a:p>
            <a:r>
              <a:rPr lang="hr-HR" sz="1400" noProof="0" dirty="0"/>
              <a:t>Tim:  TG 0</a:t>
            </a:r>
            <a:r>
              <a:rPr lang="hr-HR" sz="1400" dirty="0"/>
              <a:t>3</a:t>
            </a:r>
            <a:r>
              <a:rPr lang="hr-HR" sz="1400" noProof="0" dirty="0"/>
              <a:t>.</a:t>
            </a:r>
            <a:r>
              <a:rPr lang="hr-HR" sz="1400" dirty="0"/>
              <a:t>1</a:t>
            </a:r>
            <a:r>
              <a:rPr lang="hr-HR" sz="1400" noProof="0" dirty="0"/>
              <a:t> &lt;</a:t>
            </a:r>
            <a:r>
              <a:rPr lang="hr-HR" sz="1400" noProof="0" dirty="0" err="1"/>
              <a:t>Ormarko</a:t>
            </a:r>
            <a:r>
              <a:rPr lang="hr-HR" sz="1400" noProof="0" dirty="0"/>
              <a:t>&gt;</a:t>
            </a:r>
          </a:p>
          <a:p>
            <a:r>
              <a:rPr lang="hr-HR" noProof="0" dirty="0"/>
              <a:t>Ak. god. 2025./2025.</a:t>
            </a:r>
          </a:p>
        </p:txBody>
      </p:sp>
    </p:spTree>
    <p:extLst>
      <p:ext uri="{BB962C8B-B14F-4D97-AF65-F5344CB8AC3E}">
        <p14:creationId xmlns:p14="http://schemas.microsoft.com/office/powerpoint/2010/main" val="3657843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210D-CD80-D6EB-2502-C32560A3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570B-03A5-69BE-8434-A82E3358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UML DIJAGRAM RAZMJEŠTAJA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58EEC6A5-B521-7599-2215-42F42FF0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70" y="971550"/>
            <a:ext cx="8756861" cy="5400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5D400-199D-C79E-16CA-F49CD224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10</a:t>
            </a:fld>
            <a:endParaRPr lang="hr-HR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11AC3EDC-F4A5-AFEF-FB10-AD6BBC9034F0}"/>
              </a:ext>
            </a:extLst>
          </p:cNvPr>
          <p:cNvSpPr txBox="1"/>
          <p:nvPr/>
        </p:nvSpPr>
        <p:spPr>
          <a:xfrm>
            <a:off x="3194304" y="6294847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6: Dijagram razmještaja </a:t>
            </a:r>
          </a:p>
        </p:txBody>
      </p:sp>
    </p:spTree>
    <p:extLst>
      <p:ext uri="{BB962C8B-B14F-4D97-AF65-F5344CB8AC3E}">
        <p14:creationId xmlns:p14="http://schemas.microsoft.com/office/powerpoint/2010/main" val="379735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3278-3D25-FEF7-4D6D-B4CA3FBE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Ispitivanje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3D6B-82AC-E000-ED08-E246EC190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b="1" noProof="0" dirty="0"/>
              <a:t>Ispitivanje komponenti </a:t>
            </a:r>
          </a:p>
          <a:p>
            <a:r>
              <a:rPr lang="hr-HR" noProof="0" dirty="0"/>
              <a:t>JUnit5 biblioteka</a:t>
            </a:r>
          </a:p>
          <a:p>
            <a:r>
              <a:rPr lang="hr-HR" dirty="0"/>
              <a:t>i</a:t>
            </a:r>
            <a:r>
              <a:rPr lang="hr-HR" noProof="0" dirty="0" err="1"/>
              <a:t>spitane</a:t>
            </a:r>
            <a:r>
              <a:rPr lang="hr-HR" noProof="0" dirty="0"/>
              <a:t> klase koje sudjeluju u temeljnim funkcionalnostima (korisnik, </a:t>
            </a:r>
            <a:r>
              <a:rPr lang="hr-HR" noProof="0" dirty="0" err="1"/>
              <a:t>oglasivač</a:t>
            </a:r>
            <a:r>
              <a:rPr lang="hr-HR" noProof="0" dirty="0"/>
              <a:t>, ormar, lokacija, artikl korisnika, artikl oglašivača)</a:t>
            </a:r>
          </a:p>
          <a:p>
            <a:r>
              <a:rPr lang="hr-HR" noProof="0" dirty="0"/>
              <a:t>Opseg ispitivanja: 8 ispitnih slučajeva (TC-01 - TC-08)</a:t>
            </a:r>
          </a:p>
          <a:p>
            <a:r>
              <a:rPr lang="hr-HR" b="1" dirty="0"/>
              <a:t>Ispitivanje sustava </a:t>
            </a:r>
          </a:p>
          <a:p>
            <a:r>
              <a:rPr lang="hr-HR" noProof="0" dirty="0" err="1"/>
              <a:t>SeleniumIDE</a:t>
            </a:r>
            <a:r>
              <a:rPr lang="hr-HR" noProof="0" dirty="0"/>
              <a:t> ekstenzija za web preglednik-</a:t>
            </a:r>
          </a:p>
          <a:p>
            <a:r>
              <a:rPr lang="hr-HR" noProof="0" dirty="0"/>
              <a:t>Ispitivanje provedeno prema definiranim funkcionalnim zahtjevima (registracija i prijava, stvaranje ormara, lokacija i artikla, pregledavanje kao neregistrirani korisnik)</a:t>
            </a:r>
          </a:p>
          <a:p>
            <a:r>
              <a:rPr lang="hr-HR" dirty="0"/>
              <a:t>Opseg ispitivanja: 15 ispitnih slučajeva (TS-01 - TS-15)</a:t>
            </a:r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A5A4-7F29-94F6-4C85-99B2051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2173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Korišteni alati i tehnologije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Programski jezici: JavaScript 16.13, Java 21</a:t>
            </a:r>
          </a:p>
          <a:p>
            <a:r>
              <a:rPr lang="hr-HR" noProof="0" dirty="0"/>
              <a:t>Radni okviri i biblioteke: </a:t>
            </a:r>
            <a:r>
              <a:rPr lang="hr-HR" noProof="0" dirty="0" err="1"/>
              <a:t>Spring</a:t>
            </a:r>
            <a:r>
              <a:rPr lang="hr-HR" noProof="0" dirty="0"/>
              <a:t> </a:t>
            </a:r>
            <a:r>
              <a:rPr lang="hr-HR" noProof="0" dirty="0" err="1"/>
              <a:t>Boot</a:t>
            </a:r>
            <a:r>
              <a:rPr lang="hr-HR" noProof="0" dirty="0"/>
              <a:t> 3.4.2, </a:t>
            </a:r>
            <a:r>
              <a:rPr lang="hr-HR" dirty="0"/>
              <a:t>R</a:t>
            </a:r>
            <a:r>
              <a:rPr lang="hr-HR" noProof="0" dirty="0" err="1"/>
              <a:t>eact</a:t>
            </a:r>
            <a:r>
              <a:rPr lang="hr-HR" noProof="0" dirty="0"/>
              <a:t> 18.3.1, Node.js 22.12.0</a:t>
            </a:r>
          </a:p>
          <a:p>
            <a:r>
              <a:rPr lang="hr-HR" dirty="0"/>
              <a:t>Baza podataka: </a:t>
            </a:r>
            <a:r>
              <a:rPr lang="hr-HR" dirty="0" err="1"/>
              <a:t>PostgreSQL</a:t>
            </a:r>
            <a:r>
              <a:rPr lang="hr-HR" dirty="0"/>
              <a:t> i </a:t>
            </a:r>
            <a:r>
              <a:rPr lang="hr-HR" dirty="0" err="1"/>
              <a:t>pgAdmin</a:t>
            </a:r>
            <a:r>
              <a:rPr lang="hr-HR" dirty="0"/>
              <a:t> 4 8.13</a:t>
            </a:r>
          </a:p>
          <a:p>
            <a:r>
              <a:rPr lang="hr-HR" noProof="0" dirty="0"/>
              <a:t>Razvojni ala</a:t>
            </a:r>
            <a:r>
              <a:rPr lang="hr-HR" dirty="0"/>
              <a:t>ti: </a:t>
            </a:r>
            <a:r>
              <a:rPr lang="hr-HR" dirty="0" err="1"/>
              <a:t>Git</a:t>
            </a:r>
            <a:r>
              <a:rPr lang="hr-HR" dirty="0"/>
              <a:t>, </a:t>
            </a:r>
            <a:r>
              <a:rPr lang="hr-HR" dirty="0" err="1"/>
              <a:t>IntelliJIDEA</a:t>
            </a:r>
            <a:r>
              <a:rPr lang="hr-HR" dirty="0"/>
              <a:t> 2024.3.2</a:t>
            </a:r>
          </a:p>
          <a:p>
            <a:r>
              <a:rPr lang="hr-HR" dirty="0"/>
              <a:t>Alati za ispitivanje: </a:t>
            </a:r>
            <a:r>
              <a:rPr lang="hr-HR" dirty="0" err="1"/>
              <a:t>Junit</a:t>
            </a:r>
            <a:r>
              <a:rPr lang="hr-HR" dirty="0"/>
              <a:t> 5.1, </a:t>
            </a:r>
            <a:r>
              <a:rPr lang="hr-HR" dirty="0" err="1"/>
              <a:t>SeleniumIDE</a:t>
            </a:r>
            <a:r>
              <a:rPr lang="hr-HR" dirty="0"/>
              <a:t> 3.17.2</a:t>
            </a:r>
          </a:p>
          <a:p>
            <a:r>
              <a:rPr lang="hr-HR" dirty="0"/>
              <a:t>Cloud platforma: AWS-RDS</a:t>
            </a:r>
          </a:p>
          <a:p>
            <a:r>
              <a:rPr lang="hr-HR" dirty="0"/>
              <a:t>Komunikacija: </a:t>
            </a:r>
            <a:r>
              <a:rPr lang="hr-HR" dirty="0" err="1"/>
              <a:t>Whatsapp</a:t>
            </a:r>
            <a:r>
              <a:rPr lang="hr-HR" dirty="0"/>
              <a:t>, </a:t>
            </a:r>
            <a:r>
              <a:rPr lang="hr-HR" dirty="0" err="1"/>
              <a:t>Discord</a:t>
            </a:r>
            <a:endParaRPr lang="hr-HR" dirty="0"/>
          </a:p>
          <a:p>
            <a:r>
              <a:rPr lang="hr-HR" dirty="0" err="1"/>
              <a:t>Deploy</a:t>
            </a:r>
            <a:r>
              <a:rPr lang="hr-HR" dirty="0"/>
              <a:t>: </a:t>
            </a:r>
            <a:r>
              <a:rPr lang="hr-HR" dirty="0" err="1"/>
              <a:t>Heroku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Aplikacija je javno dostupna putem linka: </a:t>
            </a:r>
            <a:r>
              <a:rPr lang="hr-HR" dirty="0">
                <a:hlinkClick r:id="rId2"/>
              </a:rPr>
              <a:t>https://ormarkodeployc46f4289b2cf.herokuapp.com/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977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Organizacija 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Model životnog ciklusa: Inkrementalni model</a:t>
            </a:r>
          </a:p>
          <a:p>
            <a:r>
              <a:rPr lang="hr-HR" noProof="0" dirty="0" err="1"/>
              <a:t>Komunika</a:t>
            </a:r>
            <a:r>
              <a:rPr lang="hr-HR" dirty="0" err="1"/>
              <a:t>cija</a:t>
            </a:r>
            <a:r>
              <a:rPr lang="hr-HR" dirty="0"/>
              <a:t> putem </a:t>
            </a:r>
            <a:r>
              <a:rPr lang="hr-HR" dirty="0" err="1"/>
              <a:t>Whatsapp</a:t>
            </a:r>
            <a:r>
              <a:rPr lang="hr-HR" dirty="0"/>
              <a:t>-a i </a:t>
            </a:r>
            <a:r>
              <a:rPr lang="hr-HR" dirty="0" err="1"/>
              <a:t>Discorda</a:t>
            </a:r>
            <a:endParaRPr lang="hr-HR" dirty="0"/>
          </a:p>
          <a:p>
            <a:r>
              <a:rPr lang="hr-HR" noProof="0" dirty="0"/>
              <a:t>Podjela zaduženja, svatko je radio na svojem dijelu</a:t>
            </a:r>
          </a:p>
          <a:p>
            <a:r>
              <a:rPr lang="hr-HR" noProof="0" dirty="0"/>
              <a:t>Redovito korištenje </a:t>
            </a:r>
            <a:r>
              <a:rPr lang="hr-HR" noProof="0" dirty="0" err="1"/>
              <a:t>Githuba</a:t>
            </a:r>
            <a:r>
              <a:rPr lang="hr-HR" noProof="0" dirty="0"/>
              <a:t>, </a:t>
            </a:r>
            <a:r>
              <a:rPr lang="hr-HR" noProof="0" dirty="0" err="1"/>
              <a:t>commitanje</a:t>
            </a:r>
            <a:r>
              <a:rPr lang="hr-HR" noProof="0" dirty="0"/>
              <a:t> nakon svake promjene koja radi, bez značajnih problema</a:t>
            </a:r>
          </a:p>
          <a:p>
            <a:pPr marL="0" indent="0">
              <a:buNone/>
            </a:pPr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13</a:t>
            </a:fld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605CCA4E-9ACC-95BE-2FC6-C082C715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74" y="3377627"/>
            <a:ext cx="8002840" cy="31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5CA3-00CB-7646-BEA4-B2A2AEF1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EF6-1852-7D59-6B7A-A70A9E0C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Organizacija rada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712EE5C7-1C97-F536-5941-C6A5CA09A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787" y="1131225"/>
            <a:ext cx="4812425" cy="49942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C1BA8-7A5F-74CD-2147-26768EC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1167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CBA8-11D5-D65F-3F83-F59F385A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6D2D5-F8F8-3548-34C0-61BDD7AA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15</a:t>
            </a:fld>
            <a:endParaRPr lang="hr-HR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AB854C4C-ED3A-1BF3-DB69-CA1A248F0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Početna stranica aplikacije, klikom na gumb Oglasi pristupa se izlogu svih oglašivača i njihovim „dućanima”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ADAE0605-065D-2410-7D59-0406FE54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99"/>
            <a:ext cx="9144000" cy="41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9957-3B90-748F-95FC-3CB40809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FC16-AC91-D00A-8499-126C060E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4761F-3D46-3E65-2B21-D3A4AD5E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16</a:t>
            </a:fld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242CFD2E-6086-9B73-5FC2-1E68A355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Pretraživanje artikala po zadanim kriterijima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1ED50BEA-21BC-5599-EEAA-8E5155A7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981"/>
            <a:ext cx="9144000" cy="34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0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176F0-D902-57B6-5C39-D67B7102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19C0-5178-8388-E3F8-16EC794D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6580-755F-41D2-C84E-2F5C16CA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17</a:t>
            </a:fld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B13C5A9A-BB44-596E-1D68-3788AAAE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Mogućnost prijave i registracije kao običan korisnik (moguće i preko Google-a) ili oglašivač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1EB2DAA1-4890-C1CE-7D47-7AFC85C7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30" y="1388842"/>
            <a:ext cx="4699658" cy="52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0795-F81F-441B-FE87-0C5F0703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C527-81E1-EB20-E5C0-2290064F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7FFCE-CC3B-1612-BFAD-C596C260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18</a:t>
            </a:fld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C9E0250E-D664-CD63-8FBF-67C42A14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Stvaranje vlastitih ormara i modificiranje njegove strukture</a:t>
            </a:r>
          </a:p>
          <a:p>
            <a:r>
              <a:rPr lang="hr-HR" dirty="0"/>
              <a:t>Dodavanje artikala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6DC7D90-8AF6-F061-E51A-D97EEA94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66" y="1905760"/>
            <a:ext cx="7747233" cy="353248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BFF47D4-370D-39B3-B252-B5BFF16B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4" y="4185024"/>
            <a:ext cx="3174928" cy="26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2669-01CA-07EC-B0F5-6127D1CDB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A865-6308-0A59-2722-25D807C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A773-902A-230F-AD92-BD7F609B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19</a:t>
            </a:fld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B132B9E6-8435-2867-DD28-FA9A1BC9E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Stvaranje vlastitih ormara i modificiranje njegove strukture</a:t>
            </a:r>
          </a:p>
          <a:p>
            <a:r>
              <a:rPr lang="hr-HR" dirty="0"/>
              <a:t>Dodavanje artikala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E517C06B-7AD1-862E-A048-3DFD9AC9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66" y="1905760"/>
            <a:ext cx="7747233" cy="353248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9FF0B08A-B956-4B9C-7129-537424864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4" y="4185024"/>
            <a:ext cx="3174928" cy="26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9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Sadržaj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CB0F54-7862-2508-EDB2-877BCE43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Članovi tima</a:t>
            </a:r>
          </a:p>
          <a:p>
            <a:r>
              <a:rPr lang="hr-HR" noProof="0" dirty="0"/>
              <a:t>Opis i cilj projekta</a:t>
            </a:r>
          </a:p>
          <a:p>
            <a:r>
              <a:rPr lang="hr-HR" dirty="0"/>
              <a:t>Slična rješenja</a:t>
            </a:r>
            <a:endParaRPr lang="hr-HR" noProof="0" dirty="0"/>
          </a:p>
          <a:p>
            <a:r>
              <a:rPr lang="hr-HR" noProof="0" dirty="0"/>
              <a:t>Analiza i oblikovanje sustava	</a:t>
            </a:r>
          </a:p>
          <a:p>
            <a:pPr lvl="1"/>
            <a:r>
              <a:rPr lang="hr-HR" noProof="0" dirty="0"/>
              <a:t>Zahtjevi</a:t>
            </a:r>
          </a:p>
          <a:p>
            <a:pPr lvl="1"/>
            <a:r>
              <a:rPr lang="hr-HR" noProof="0" dirty="0"/>
              <a:t>Arhitektura</a:t>
            </a:r>
          </a:p>
          <a:p>
            <a:r>
              <a:rPr lang="hr-HR" noProof="0" dirty="0"/>
              <a:t>Ispitivanje </a:t>
            </a:r>
          </a:p>
          <a:p>
            <a:r>
              <a:rPr lang="hr-HR" noProof="0" dirty="0"/>
              <a:t>Korišteni alati i tehnologije</a:t>
            </a:r>
          </a:p>
          <a:p>
            <a:r>
              <a:rPr lang="hr-HR" noProof="0" dirty="0"/>
              <a:t>Organizacija rada</a:t>
            </a:r>
          </a:p>
          <a:p>
            <a:r>
              <a:rPr lang="hr-HR" dirty="0"/>
              <a:t>Zaključak</a:t>
            </a:r>
            <a:endParaRPr lang="hr-HR" noProof="0" dirty="0"/>
          </a:p>
          <a:p>
            <a:endParaRPr lang="hr-HR" noProof="0" dirty="0"/>
          </a:p>
          <a:p>
            <a:endParaRPr lang="hr-HR" noProof="0" dirty="0"/>
          </a:p>
          <a:p>
            <a:endParaRPr lang="hr-HR" dirty="0"/>
          </a:p>
          <a:p>
            <a:pPr marL="0" indent="0">
              <a:buNone/>
            </a:pPr>
            <a:endParaRPr lang="hr-HR" noProof="0" dirty="0"/>
          </a:p>
          <a:p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pPr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1256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47A3-DC44-4229-6BA2-40BE23D4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5A46-DC71-F1D9-F46D-0BBF040E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444FC-5735-64D5-DFE8-E33822DA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20</a:t>
            </a:fld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95DF3AD9-2373-6B0A-E9E9-F5A6BD52C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Pretraživanje ormara</a:t>
            </a:r>
          </a:p>
          <a:p>
            <a:r>
              <a:rPr lang="hr-HR" dirty="0"/>
              <a:t>Predlaganje modnih kombinacija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AB32E41-AE07-7FF0-D9CD-09A701B7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2" y="2208734"/>
            <a:ext cx="4637413" cy="367726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ECA88ED3-F58C-98CD-79EF-9806CC78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177" y="842962"/>
            <a:ext cx="4205524" cy="2667154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4F79D2D4-3C74-21C5-3E1C-4FE4FAFF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1" y="3720218"/>
            <a:ext cx="4245049" cy="27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0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D8D6-E42A-CF57-06E9-3A653B3B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35AC-27D0-82FB-85BB-D4B04C62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C055-7C67-C070-FA79-54C70F1A7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noProof="0" dirty="0"/>
          </a:p>
          <a:p>
            <a:r>
              <a:rPr lang="hr-HR" b="1" dirty="0"/>
              <a:t>+</a:t>
            </a:r>
            <a:r>
              <a:rPr lang="hr-HR" dirty="0"/>
              <a:t> : Redovita komunikacija unutar tima, lako postizanje dogovora, jasna podjela rada, odrađivanje vlastitih zadataka na vrijeme</a:t>
            </a:r>
          </a:p>
          <a:p>
            <a:r>
              <a:rPr lang="hr-HR" b="1" dirty="0"/>
              <a:t> - </a:t>
            </a:r>
            <a:r>
              <a:rPr lang="hr-HR" dirty="0"/>
              <a:t>: </a:t>
            </a:r>
            <a:r>
              <a:rPr lang="hr-HR" noProof="0" dirty="0"/>
              <a:t>Problemi sa </a:t>
            </a:r>
            <a:r>
              <a:rPr lang="hr-HR" noProof="0" dirty="0" err="1"/>
              <a:t>deploymentom</a:t>
            </a:r>
            <a:r>
              <a:rPr lang="hr-HR" noProof="0" dirty="0"/>
              <a:t>, usklađivanje fakultetskih i privatnih obaveza s radom na projektu</a:t>
            </a:r>
          </a:p>
          <a:p>
            <a:r>
              <a:rPr lang="hr-HR" dirty="0"/>
              <a:t>Ovaj projekt nam je svima bio odlično iskustvo za rad u timu, sam zadatak nam nije bio apstraktan te zato lako savladavali prepreke u razvoju</a:t>
            </a:r>
          </a:p>
          <a:p>
            <a:r>
              <a:rPr lang="hr-HR" dirty="0"/>
              <a:t>Aplikacija ima potencijala za daljnji napredak i optimizaciju, te  eventualno puštanje na tržište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B6B93-E198-DA55-4F5C-6D0A7DEB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276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CC5E-8F0C-4678-41F6-563B723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Članovi grupe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5B14-6D23-2394-890E-2F2CE06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Andrija </a:t>
            </a:r>
            <a:r>
              <a:rPr lang="hr-HR" dirty="0" err="1"/>
              <a:t>Andročec</a:t>
            </a:r>
            <a:r>
              <a:rPr lang="hr-HR" dirty="0"/>
              <a:t> – razvoj poslužiteljske strane</a:t>
            </a:r>
          </a:p>
          <a:p>
            <a:r>
              <a:rPr lang="hr-HR" noProof="0" dirty="0"/>
              <a:t>Lana Ben</a:t>
            </a:r>
            <a:r>
              <a:rPr lang="hr-HR" dirty="0" err="1"/>
              <a:t>ički</a:t>
            </a:r>
            <a:r>
              <a:rPr lang="hr-HR" dirty="0"/>
              <a:t> – razvoj poslužiteljske strane</a:t>
            </a:r>
          </a:p>
          <a:p>
            <a:r>
              <a:rPr lang="hr-HR" noProof="0" dirty="0"/>
              <a:t>Tanja Bertalanić – voditelj tima/razvoj korisničkog sučelja/dizajner</a:t>
            </a:r>
          </a:p>
          <a:p>
            <a:r>
              <a:rPr lang="hr-HR" dirty="0"/>
              <a:t>Luka Bulić – baza podataka/ispitivanje</a:t>
            </a:r>
          </a:p>
          <a:p>
            <a:r>
              <a:rPr lang="hr-HR" noProof="0" dirty="0"/>
              <a:t>Lovro </a:t>
            </a:r>
            <a:r>
              <a:rPr lang="hr-HR" noProof="0" dirty="0" err="1"/>
              <a:t>Đuranec</a:t>
            </a:r>
            <a:r>
              <a:rPr lang="hr-HR" noProof="0" dirty="0"/>
              <a:t> – razvoj poslužiteljske strane</a:t>
            </a:r>
          </a:p>
          <a:p>
            <a:r>
              <a:rPr lang="hr-HR" dirty="0"/>
              <a:t>Marko Vujnović – dokumentacija</a:t>
            </a:r>
          </a:p>
          <a:p>
            <a:r>
              <a:rPr lang="hr-HR" noProof="0" dirty="0"/>
              <a:t>Iva Zubčić – razvoj korisničkog sučelja</a:t>
            </a:r>
          </a:p>
          <a:p>
            <a:pPr marL="0" indent="0">
              <a:buNone/>
            </a:pPr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38AF-35BC-BD40-AC94-1AB4341B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515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0B7E-6D2D-545E-3942-807E5763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/>
          <a:lstStyle/>
          <a:p>
            <a:r>
              <a:rPr lang="hr-HR" noProof="0" dirty="0"/>
              <a:t>O projektu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C0A7-2EBE-B97D-F71C-97BD6204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>
            <a:normAutofit/>
          </a:bodyPr>
          <a:lstStyle/>
          <a:p>
            <a:pPr lvl="0"/>
            <a:r>
              <a:rPr lang="hr-HR" b="1" dirty="0" err="1"/>
              <a:t>Ormarko</a:t>
            </a:r>
            <a:r>
              <a:rPr lang="hr-HR" dirty="0"/>
              <a:t> je aplikacija koja pomaže korisnicima organizirati garderobu, kreirati odjevne kombinacije i dijeliti odjevne artikle s drugima</a:t>
            </a:r>
          </a:p>
          <a:p>
            <a:pPr lvl="0"/>
            <a:r>
              <a:rPr lang="hr-HR" altLang="sr-Latn-RS" dirty="0"/>
              <a:t>Cilj: </a:t>
            </a:r>
            <a:r>
              <a:rPr lang="hr-HR" dirty="0"/>
              <a:t>omogućiti korisnicima jednostavno i intuitivno kreiranje virtualnog ormara koji uključuje klasifikaciju odjevnih predmeta prema različitim karakteristikama te dijeljenje artikala s drugim korisnicima</a:t>
            </a:r>
            <a:endParaRPr lang="hr-HR" altLang="sr-Latn-RS" dirty="0"/>
          </a:p>
          <a:p>
            <a:pPr lvl="0"/>
            <a:endParaRPr lang="hr-HR" alt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4A85-3B76-EBCB-772E-CD8CF316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260" y="6501038"/>
            <a:ext cx="475056" cy="288000"/>
          </a:xfrm>
        </p:spPr>
        <p:txBody>
          <a:bodyPr/>
          <a:lstStyle/>
          <a:p>
            <a:fld id="{FAA41844-C0CA-4144-9D6C-D993F0C0FAB4}" type="slidenum">
              <a:rPr lang="hr-HR" smtClean="0"/>
              <a:pPr/>
              <a:t>4</a:t>
            </a:fld>
            <a:endParaRPr lang="hr-HR" dirty="0"/>
          </a:p>
        </p:txBody>
      </p:sp>
      <p:pic>
        <p:nvPicPr>
          <p:cNvPr id="6" name="Slika 5" descr="Slika na kojoj se prikazuje Font, grafika, dizajn, ilustracija&#10;&#10;Opis je automatski generiran">
            <a:extLst>
              <a:ext uri="{FF2B5EF4-FFF2-40B4-BE49-F238E27FC236}">
                <a16:creationId xmlns:a16="http://schemas.microsoft.com/office/drawing/2014/main" id="{D018366C-B3BF-BE66-BE58-A3D82127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46" y="4116998"/>
            <a:ext cx="4761905" cy="1647619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1BC66BFD-76EF-C1A2-7811-7CC49B041E64}"/>
              </a:ext>
            </a:extLst>
          </p:cNvPr>
          <p:cNvSpPr txBox="1"/>
          <p:nvPr/>
        </p:nvSpPr>
        <p:spPr>
          <a:xfrm>
            <a:off x="3431458" y="5889591"/>
            <a:ext cx="2989007" cy="38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1: </a:t>
            </a:r>
            <a:r>
              <a:rPr lang="hr-HR" dirty="0" err="1"/>
              <a:t>Ormarko</a:t>
            </a:r>
            <a:r>
              <a:rPr lang="hr-H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83940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205F-2A04-C020-F2BD-F1A7F1FD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33C5-D9BF-9D53-97EA-26EA1C0E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/>
          <a:lstStyle/>
          <a:p>
            <a:r>
              <a:rPr lang="hr-HR" dirty="0"/>
              <a:t>SLIČNA RJEŠENJA</a:t>
            </a:r>
            <a:endParaRPr lang="hr-HR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F5F0-1FAB-F485-48C5-9AD7DF11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>
            <a:normAutofit/>
          </a:bodyPr>
          <a:lstStyle/>
          <a:p>
            <a:pPr lvl="0"/>
            <a:r>
              <a:rPr lang="hr-HR" dirty="0" err="1"/>
              <a:t>Cladwell</a:t>
            </a:r>
            <a:r>
              <a:rPr lang="hr-HR" dirty="0"/>
              <a:t>: Omogućava kreiranje </a:t>
            </a:r>
            <a:r>
              <a:rPr lang="hr-HR" dirty="0" err="1"/>
              <a:t>kapsulnih</a:t>
            </a:r>
            <a:r>
              <a:rPr lang="hr-HR" dirty="0"/>
              <a:t> ormara i sugerira odjevne kombinacije. </a:t>
            </a:r>
          </a:p>
          <a:p>
            <a:pPr lvl="0"/>
            <a:r>
              <a:rPr lang="hr-HR" dirty="0"/>
              <a:t>Ima naglasak na minimalizmu i organiziranju osnovnih odjevnih komada, dok naša aplikacija nudi veći izbor kategorija i prilagodbu strukture ormara.</a:t>
            </a:r>
            <a:endParaRPr lang="hr-HR" alt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3F002-5305-7519-3D11-9D4ADC29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260" y="6501038"/>
            <a:ext cx="475056" cy="288000"/>
          </a:xfrm>
        </p:spPr>
        <p:txBody>
          <a:bodyPr/>
          <a:lstStyle/>
          <a:p>
            <a:fld id="{FAA41844-C0CA-4144-9D6C-D993F0C0FAB4}" type="slidenum">
              <a:rPr lang="hr-HR" smtClean="0"/>
              <a:pPr/>
              <a:t>5</a:t>
            </a:fld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447143E-29F3-391C-6F74-4426F6C3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07" y="3079278"/>
            <a:ext cx="5815584" cy="340046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3D31BD4D-BA7E-1E89-5BEB-BFEC09C08391}"/>
              </a:ext>
            </a:extLst>
          </p:cNvPr>
          <p:cNvSpPr txBox="1"/>
          <p:nvPr/>
        </p:nvSpPr>
        <p:spPr>
          <a:xfrm>
            <a:off x="3303639" y="6443178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2: Aplikacija </a:t>
            </a:r>
            <a:r>
              <a:rPr lang="hr-HR" dirty="0" err="1"/>
              <a:t>Cladwell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478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FUNKCIONALNI ZAHTJEVI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hr-HR" dirty="0"/>
              <a:t>Kreiranje i organizacija virtualnih ormara s različitim strukturama te uklanjanje istih.</a:t>
            </a:r>
          </a:p>
          <a:p>
            <a:pPr>
              <a:buFont typeface="+mj-lt"/>
              <a:buAutoNum type="arabicPeriod"/>
            </a:pPr>
            <a:r>
              <a:rPr lang="hr-HR" dirty="0"/>
              <a:t>Kategorizacija, uklanjanje i dodavanje artikala prema više značajki.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Pretraživanje i dijeljenje artikala u virtualnom ormaru.</a:t>
            </a:r>
          </a:p>
          <a:p>
            <a:pPr>
              <a:buFont typeface="+mj-lt"/>
              <a:buAutoNum type="arabicPeriod"/>
            </a:pPr>
            <a:r>
              <a:rPr lang="hr-HR" dirty="0"/>
              <a:t>Prijedlog odjevnih kombinacija na temelju vremenske prognoze</a:t>
            </a:r>
          </a:p>
          <a:p>
            <a:pPr>
              <a:buFont typeface="+mj-lt"/>
              <a:buAutoNum type="arabicPeriod"/>
            </a:pPr>
            <a:r>
              <a:rPr lang="hr-HR" dirty="0"/>
              <a:t>Pregled i pretraživanje svih artikala označenih za dijeljenje u aplikaciji </a:t>
            </a:r>
          </a:p>
          <a:p>
            <a:pPr>
              <a:buFont typeface="+mj-lt"/>
              <a:buAutoNum type="arabicPeriod"/>
            </a:pPr>
            <a:r>
              <a:rPr lang="hr-HR" dirty="0"/>
              <a:t>Kreiranje korisničkih profila i korištenje </a:t>
            </a:r>
            <a:r>
              <a:rPr lang="hr-HR" dirty="0" err="1"/>
              <a:t>geolokacije</a:t>
            </a:r>
            <a:r>
              <a:rPr lang="hr-HR" dirty="0"/>
              <a:t> za praćenje i dijeljenje lokacije artikala/korisnika.</a:t>
            </a:r>
          </a:p>
          <a:p>
            <a:pPr>
              <a:buFont typeface="+mj-lt"/>
              <a:buAutoNum type="arabicPeriod"/>
            </a:pPr>
            <a:r>
              <a:rPr lang="hr-HR" dirty="0"/>
              <a:t>Kreiranje oglašivačkih profila za dodavanje promocijskih materijala.</a:t>
            </a:r>
          </a:p>
          <a:p>
            <a:pPr marL="0" indent="0">
              <a:buNone/>
            </a:pPr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137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0613D-2E2F-382B-034A-B5170562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FAD2-D899-C88A-C8F2-DB93F0B4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NEFUNKCIONALNI ZAHTJEVI</a:t>
            </a:r>
            <a:endParaRPr lang="hr-HR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D1201-BE75-B4A3-1FDB-C020EE74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noProof="0" dirty="0" err="1"/>
              <a:t>Responzivnost</a:t>
            </a:r>
            <a:r>
              <a:rPr lang="hr-HR" noProof="0" dirty="0"/>
              <a:t> web aplikacije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Jasna i jednostavna struktura koda za lakše održavanje</a:t>
            </a:r>
          </a:p>
          <a:p>
            <a:pPr marL="457200" indent="-457200">
              <a:buFont typeface="+mj-lt"/>
              <a:buAutoNum type="arabicPeriod"/>
            </a:pPr>
            <a:r>
              <a:rPr lang="hr-HR" noProof="0" dirty="0"/>
              <a:t>Zaštita korisničkih podataka </a:t>
            </a:r>
            <a:r>
              <a:rPr lang="hr-HR" noProof="0" dirty="0" err="1"/>
              <a:t>enkripci</a:t>
            </a:r>
            <a:r>
              <a:rPr lang="hr-HR" dirty="0" err="1"/>
              <a:t>jom</a:t>
            </a:r>
            <a:endParaRPr lang="hr-HR" dirty="0"/>
          </a:p>
          <a:p>
            <a:pPr marL="457200" indent="-457200">
              <a:buFont typeface="+mj-lt"/>
              <a:buAutoNum type="arabicPeriod"/>
            </a:pPr>
            <a:r>
              <a:rPr lang="hr-HR" noProof="0" dirty="0"/>
              <a:t>Korištenje HTTPS protokola za mrežne komunikacije radi sigurnosti podataka </a:t>
            </a:r>
            <a:r>
              <a:rPr lang="hr-HR" dirty="0"/>
              <a:t>korisnika</a:t>
            </a:r>
          </a:p>
          <a:p>
            <a:pPr marL="457200" indent="-457200">
              <a:buFont typeface="+mj-lt"/>
              <a:buAutoNum type="arabicPeriod"/>
            </a:pPr>
            <a:r>
              <a:rPr lang="hr-HR" noProof="0" dirty="0"/>
              <a:t>Sustav treba omogućiti vrijeme odaziva kraće od 3 sekunde za sve osnovne funkcije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2C6A5-6186-E46F-A9D5-D6BFA545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423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F031C73F-57BB-350F-6DD6-0F44323F4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8" y="1066746"/>
            <a:ext cx="9001125" cy="52102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8</a:t>
            </a:fld>
            <a:endParaRPr lang="hr-HR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A976D5BE-B2EF-5A65-1475-ACBC8CC7C889}"/>
              </a:ext>
            </a:extLst>
          </p:cNvPr>
          <p:cNvSpPr txBox="1"/>
          <p:nvPr/>
        </p:nvSpPr>
        <p:spPr>
          <a:xfrm>
            <a:off x="2053044" y="613170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3: </a:t>
            </a:r>
            <a:r>
              <a:rPr lang="hr-HR" dirty="0" err="1"/>
              <a:t>Visokorazinski</a:t>
            </a:r>
            <a:r>
              <a:rPr lang="hr-HR" dirty="0"/>
              <a:t> dijagram obrazaca uporabe</a:t>
            </a:r>
          </a:p>
        </p:txBody>
      </p:sp>
    </p:spTree>
    <p:extLst>
      <p:ext uri="{BB962C8B-B14F-4D97-AF65-F5344CB8AC3E}">
        <p14:creationId xmlns:p14="http://schemas.microsoft.com/office/powerpoint/2010/main" val="42612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Arhitektura sustava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Klijent-poslužiteljska arhitektura s jasno odvojenim </a:t>
            </a:r>
            <a:r>
              <a:rPr lang="hr-HR" dirty="0" err="1"/>
              <a:t>frontend</a:t>
            </a:r>
            <a:r>
              <a:rPr lang="hr-HR" dirty="0"/>
              <a:t> i </a:t>
            </a:r>
            <a:r>
              <a:rPr lang="hr-HR" dirty="0" err="1"/>
              <a:t>backend</a:t>
            </a:r>
            <a:r>
              <a:rPr lang="hr-HR" dirty="0"/>
              <a:t> komponentama</a:t>
            </a:r>
          </a:p>
          <a:p>
            <a:r>
              <a:rPr lang="hr-HR" noProof="0" dirty="0"/>
              <a:t>Mrežni protokoli: </a:t>
            </a:r>
          </a:p>
          <a:p>
            <a:pPr marL="0" indent="0">
              <a:buNone/>
            </a:pPr>
            <a:r>
              <a:rPr lang="hr-HR" dirty="0"/>
              <a:t>   </a:t>
            </a:r>
            <a:r>
              <a:rPr lang="hr-HR" noProof="0" dirty="0"/>
              <a:t>HTTP, CORS</a:t>
            </a:r>
          </a:p>
          <a:p>
            <a:endParaRPr lang="hr-HR" i="1" noProof="0" dirty="0"/>
          </a:p>
          <a:p>
            <a:endParaRPr lang="hr-HR" i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9</a:t>
            </a:fld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B8240C75-3765-8281-A235-9B698F4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26" y="1886975"/>
            <a:ext cx="5742734" cy="2336134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E307AFCE-9587-17EA-3CE7-CB6AE2CC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3" y="4305405"/>
            <a:ext cx="5742734" cy="2339633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031881B4-8319-3034-F142-22FC233822F1}"/>
              </a:ext>
            </a:extLst>
          </p:cNvPr>
          <p:cNvSpPr txBox="1"/>
          <p:nvPr/>
        </p:nvSpPr>
        <p:spPr>
          <a:xfrm>
            <a:off x="6012538" y="5998707"/>
            <a:ext cx="253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5: CSR Model korišten na </a:t>
            </a:r>
            <a:r>
              <a:rPr lang="hr-HR" dirty="0" err="1"/>
              <a:t>Backendu</a:t>
            </a:r>
            <a:endParaRPr lang="hr-HR" dirty="0"/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D06309BB-65BB-FE90-5F24-9AE49E44B68C}"/>
              </a:ext>
            </a:extLst>
          </p:cNvPr>
          <p:cNvSpPr txBox="1"/>
          <p:nvPr/>
        </p:nvSpPr>
        <p:spPr>
          <a:xfrm>
            <a:off x="1261328" y="3530036"/>
            <a:ext cx="187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Slika 4: Skica podsustava</a:t>
            </a:r>
          </a:p>
        </p:txBody>
      </p:sp>
    </p:spTree>
    <p:extLst>
      <p:ext uri="{BB962C8B-B14F-4D97-AF65-F5344CB8AC3E}">
        <p14:creationId xmlns:p14="http://schemas.microsoft.com/office/powerpoint/2010/main" val="3657354464"/>
      </p:ext>
    </p:extLst>
  </p:cSld>
  <p:clrMapOvr>
    <a:masterClrMapping/>
  </p:clrMapOvr>
</p:sld>
</file>

<file path=ppt/theme/theme1.xml><?xml version="1.0" encoding="utf-8"?>
<a:theme xmlns:a="http://schemas.openxmlformats.org/drawingml/2006/main" name="PROGI-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01_Uvod_19-1</Template>
  <TotalTime>1550</TotalTime>
  <Words>737</Words>
  <Application>Microsoft Office PowerPoint</Application>
  <PresentationFormat>Prikaz na zaslonu (4:3)</PresentationFormat>
  <Paragraphs>131</Paragraphs>
  <Slides>21</Slides>
  <Notes>5</Notes>
  <HiddenSlides>0</HiddenSlides>
  <MMClips>0</MMClips>
  <ScaleCrop>false</ScaleCrop>
  <HeadingPairs>
    <vt:vector size="6" baseType="variant">
      <vt:variant>
        <vt:lpstr>Korišteni fontovi</vt:lpstr>
      </vt:variant>
      <vt:variant>
        <vt:i4>12</vt:i4>
      </vt:variant>
      <vt:variant>
        <vt:lpstr>Tema</vt:lpstr>
      </vt:variant>
      <vt:variant>
        <vt:i4>2</vt:i4>
      </vt:variant>
      <vt:variant>
        <vt:lpstr>Naslovi slajdova</vt:lpstr>
      </vt:variant>
      <vt:variant>
        <vt:i4>21</vt:i4>
      </vt:variant>
    </vt:vector>
  </HeadingPairs>
  <TitlesOfParts>
    <vt:vector size="35" baseType="lpstr">
      <vt:lpstr>ＭＳ Ｐゴシック</vt:lpstr>
      <vt:lpstr>Arial</vt:lpstr>
      <vt:lpstr>Calibri</vt:lpstr>
      <vt:lpstr>Century Gothic</vt:lpstr>
      <vt:lpstr>Courier New</vt:lpstr>
      <vt:lpstr>Franklin Gothic Book</vt:lpstr>
      <vt:lpstr>Franklin Gothic Demi</vt:lpstr>
      <vt:lpstr>Franklin Gothic Medium</vt:lpstr>
      <vt:lpstr>Tahoma</vt:lpstr>
      <vt:lpstr>Times New Roman</vt:lpstr>
      <vt:lpstr>Wingdings</vt:lpstr>
      <vt:lpstr>Wingdings 2</vt:lpstr>
      <vt:lpstr>PROGI-template</vt:lpstr>
      <vt:lpstr>DividendVTI</vt:lpstr>
      <vt:lpstr>VIRTUALNI ORMAR - ORMARKO</vt:lpstr>
      <vt:lpstr>Sadržaj</vt:lpstr>
      <vt:lpstr>Članovi grupe</vt:lpstr>
      <vt:lpstr>O projektu</vt:lpstr>
      <vt:lpstr>SLIČNA RJEŠENJA</vt:lpstr>
      <vt:lpstr>FUNKCIONALNI ZAHTJEVI</vt:lpstr>
      <vt:lpstr>NEFUNKCIONALNI ZAHTJEVI</vt:lpstr>
      <vt:lpstr>UML dijagram obrazaca uporabe</vt:lpstr>
      <vt:lpstr>Arhitektura sustava</vt:lpstr>
      <vt:lpstr>UML DIJAGRAM RAZMJEŠTAJA</vt:lpstr>
      <vt:lpstr>Ispitivanje</vt:lpstr>
      <vt:lpstr>Korišteni alati i tehnologije</vt:lpstr>
      <vt:lpstr>Organizacija rada</vt:lpstr>
      <vt:lpstr>Organizacija rada</vt:lpstr>
      <vt:lpstr>Demonstracija aplikacije</vt:lpstr>
      <vt:lpstr>Demonstracija aplikacije</vt:lpstr>
      <vt:lpstr>Demonstracija aplikacije</vt:lpstr>
      <vt:lpstr>Demonstracija aplikacije</vt:lpstr>
      <vt:lpstr>Demonstracija aplikacije</vt:lpstr>
      <vt:lpstr>Demonstracija aplikacije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lastModifiedBy>Tanja Bertalanić</cp:lastModifiedBy>
  <cp:revision>22</cp:revision>
  <dcterms:created xsi:type="dcterms:W3CDTF">2016-01-18T13:10:52Z</dcterms:created>
  <dcterms:modified xsi:type="dcterms:W3CDTF">2025-01-24T19:28:18Z</dcterms:modified>
</cp:coreProperties>
</file>